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1" r:id="rId2"/>
    <p:sldMasterId id="2147483674" r:id="rId3"/>
    <p:sldMasterId id="2147483678" r:id="rId4"/>
  </p:sldMasterIdLst>
  <p:notesMasterIdLst>
    <p:notesMasterId r:id="rId23"/>
  </p:notesMasterIdLst>
  <p:sldIdLst>
    <p:sldId id="257" r:id="rId5"/>
    <p:sldId id="258" r:id="rId6"/>
    <p:sldId id="259" r:id="rId7"/>
    <p:sldId id="260" r:id="rId8"/>
    <p:sldId id="261" r:id="rId9"/>
    <p:sldId id="265" r:id="rId10"/>
    <p:sldId id="275" r:id="rId11"/>
    <p:sldId id="266" r:id="rId12"/>
    <p:sldId id="263" r:id="rId13"/>
    <p:sldId id="264"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36" autoAdjust="0"/>
  </p:normalViewPr>
  <p:slideViewPr>
    <p:cSldViewPr snapToGrid="0" snapToObjects="1" showGuides="1">
      <p:cViewPr varScale="1">
        <p:scale>
          <a:sx n="94" d="100"/>
          <a:sy n="94" d="100"/>
        </p:scale>
        <p:origin x="-1422" y="-90"/>
      </p:cViewPr>
      <p:guideLst>
        <p:guide orient="horz" pos="1019"/>
        <p:guide pos="2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360A1-FC21-43C4-B316-4BC452518222}" type="datetimeFigureOut">
              <a:rPr lang="en-US" smtClean="0"/>
              <a:pPr/>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868C0-CEF8-4FCB-ACE4-ED790D858834}" type="slidenum">
              <a:rPr lang="en-US" smtClean="0"/>
              <a:pPr/>
              <a:t>‹#›</a:t>
            </a:fld>
            <a:endParaRPr lang="en-US"/>
          </a:p>
        </p:txBody>
      </p:sp>
    </p:spTree>
    <p:extLst>
      <p:ext uri="{BB962C8B-B14F-4D97-AF65-F5344CB8AC3E}">
        <p14:creationId xmlns:p14="http://schemas.microsoft.com/office/powerpoint/2010/main" val="121711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o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50">
                <a:latin typeface="Arial"/>
                <a:cs typeface="Arial"/>
              </a:defRPr>
            </a:lvl1pPr>
          </a:lstStyle>
          <a:p>
            <a:fld id="{5BD327E0-4AEA-5447-AD5A-BFD376AB0356}" type="datetimeFigureOut">
              <a:rPr lang="en-US" smtClean="0"/>
              <a:pPr/>
              <a:t>4/9/2013</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100">
                <a:latin typeface="Arial"/>
                <a:cs typeface="Arial"/>
              </a:defRPr>
            </a:lvl1pPr>
          </a:lstStyle>
          <a:p>
            <a:fld id="{CC5DEE3D-B2C0-CF45-B59A-D1D5ADF78D6D}" type="slidenum">
              <a:rPr lang="en-US" smtClean="0"/>
              <a:pPr/>
              <a:t>‹#›</a:t>
            </a:fld>
            <a:endParaRPr lang="en-US" dirty="0"/>
          </a:p>
        </p:txBody>
      </p:sp>
    </p:spTree>
    <p:extLst>
      <p:ext uri="{BB962C8B-B14F-4D97-AF65-F5344CB8AC3E}">
        <p14:creationId xmlns:p14="http://schemas.microsoft.com/office/powerpoint/2010/main" val="37091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8218487" cy="4381655"/>
          </a:xfrm>
        </p:spPr>
        <p:txBody>
          <a:bodyPr/>
          <a:lstStyle>
            <a:lvl2pPr marL="798513" indent="-341313">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591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3836057" cy="4381655"/>
          </a:xfrm>
        </p:spPr>
        <p:txBody>
          <a:bodyPr/>
          <a:lstStyle>
            <a:lvl1pPr marL="231775" indent="-231775">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hart Placeholder 4"/>
          <p:cNvSpPr>
            <a:spLocks noGrp="1"/>
          </p:cNvSpPr>
          <p:nvPr>
            <p:ph type="chart" sz="quarter" idx="12"/>
          </p:nvPr>
        </p:nvSpPr>
        <p:spPr>
          <a:xfrm>
            <a:off x="4293219" y="1606550"/>
            <a:ext cx="4382429" cy="4381654"/>
          </a:xfrm>
        </p:spPr>
        <p:txBody>
          <a:bodyPr/>
          <a:lstStyle>
            <a:lvl1pPr marL="0" indent="0" algn="ctr">
              <a:buFontTx/>
              <a:buNone/>
              <a:defRPr sz="2000"/>
            </a:lvl1pPr>
          </a:lstStyle>
          <a:p>
            <a:endParaRPr lang="en-US" dirty="0"/>
          </a:p>
        </p:txBody>
      </p:sp>
    </p:spTree>
    <p:extLst>
      <p:ext uri="{BB962C8B-B14F-4D97-AF65-F5344CB8AC3E}">
        <p14:creationId xmlns:p14="http://schemas.microsoft.com/office/powerpoint/2010/main" val="37212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5" name="Chart Placeholder 4"/>
          <p:cNvSpPr>
            <a:spLocks noGrp="1"/>
          </p:cNvSpPr>
          <p:nvPr>
            <p:ph type="chart" sz="quarter" idx="12"/>
          </p:nvPr>
        </p:nvSpPr>
        <p:spPr>
          <a:xfrm>
            <a:off x="468313" y="1606550"/>
            <a:ext cx="8207335" cy="4381654"/>
          </a:xfrm>
          <a:prstGeom prst="rect">
            <a:avLst/>
          </a:prstGeom>
        </p:spPr>
        <p:txBody>
          <a:bodyPr/>
          <a:lstStyle>
            <a:lvl1pPr marL="0" indent="0" algn="l">
              <a:buFontTx/>
              <a:buNone/>
              <a:defRPr sz="2000"/>
            </a:lvl1pPr>
          </a:lstStyle>
          <a:p>
            <a:endParaRPr lang="en-US" dirty="0"/>
          </a:p>
        </p:txBody>
      </p:sp>
    </p:spTree>
    <p:extLst>
      <p:ext uri="{BB962C8B-B14F-4D97-AF65-F5344CB8AC3E}">
        <p14:creationId xmlns:p14="http://schemas.microsoft.com/office/powerpoint/2010/main" val="62056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 w/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6" name="Picture Placeholder 5"/>
          <p:cNvSpPr>
            <a:spLocks noGrp="1"/>
          </p:cNvSpPr>
          <p:nvPr>
            <p:ph type="pic" sz="quarter" idx="13"/>
          </p:nvPr>
        </p:nvSpPr>
        <p:spPr>
          <a:xfrm>
            <a:off x="457200" y="1617662"/>
            <a:ext cx="8229600" cy="4370541"/>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44554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368072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
          </a:xfrm>
          <a:prstGeom prst="rect">
            <a:avLst/>
          </a:prstGeom>
          <a:solidFill>
            <a:srgbClr val="2D6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state_seal.png"/>
          <p:cNvPicPr>
            <a:picLocks noChangeAspect="1"/>
          </p:cNvPicPr>
          <p:nvPr/>
        </p:nvPicPr>
        <p:blipFill>
          <a:blip r:embed="rId3" cstate="print"/>
          <a:stretch>
            <a:fillRect/>
          </a:stretch>
        </p:blipFill>
        <p:spPr>
          <a:xfrm>
            <a:off x="3911366" y="990600"/>
            <a:ext cx="1270234" cy="1270234"/>
          </a:xfrm>
          <a:prstGeom prst="rect">
            <a:avLst/>
          </a:prstGeom>
        </p:spPr>
      </p:pic>
      <p:sp>
        <p:nvSpPr>
          <p:cNvPr id="6" name="Title 1"/>
          <p:cNvSpPr txBox="1">
            <a:spLocks/>
          </p:cNvSpPr>
          <p:nvPr/>
        </p:nvSpPr>
        <p:spPr bwMode="auto">
          <a:xfrm>
            <a:off x="457200" y="4419600"/>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a:ea typeface="ＭＳ Ｐゴシック" charset="-128"/>
                <a:cs typeface="Arial"/>
              </a:rPr>
              <a:t>Name, Title</a:t>
            </a:r>
          </a:p>
        </p:txBody>
      </p:sp>
      <p:sp>
        <p:nvSpPr>
          <p:cNvPr id="7" name="TextBox 6"/>
          <p:cNvSpPr txBox="1"/>
          <p:nvPr/>
        </p:nvSpPr>
        <p:spPr>
          <a:xfrm>
            <a:off x="762000" y="2322493"/>
            <a:ext cx="7696200" cy="584776"/>
          </a:xfrm>
          <a:prstGeom prst="rect">
            <a:avLst/>
          </a:prstGeom>
          <a:noFill/>
        </p:spPr>
        <p:txBody>
          <a:bodyPr wrap="square" rtlCol="0">
            <a:spAutoFit/>
          </a:bodyPr>
          <a:lstStyle/>
          <a:p>
            <a:pPr algn="ctr"/>
            <a:r>
              <a:rPr lang="en-US" sz="3200" b="1" dirty="0" smtClean="0">
                <a:latin typeface="Arial"/>
                <a:cs typeface="Arial"/>
              </a:rPr>
              <a:t>Presentation Title</a:t>
            </a:r>
            <a:endParaRPr lang="en-US" sz="3200" b="1" dirty="0">
              <a:latin typeface="Arial"/>
              <a:cs typeface="Arial"/>
            </a:endParaRPr>
          </a:p>
        </p:txBody>
      </p:sp>
      <p:sp>
        <p:nvSpPr>
          <p:cNvPr id="8" name="TextBox 7"/>
          <p:cNvSpPr txBox="1"/>
          <p:nvPr/>
        </p:nvSpPr>
        <p:spPr>
          <a:xfrm>
            <a:off x="914400" y="3441222"/>
            <a:ext cx="7315199" cy="749778"/>
          </a:xfrm>
          <a:prstGeom prst="rect">
            <a:avLst/>
          </a:prstGeom>
          <a:noFill/>
        </p:spPr>
        <p:txBody>
          <a:bodyPr wrap="square" rtlCol="0">
            <a:spAutoFit/>
          </a:bodyPr>
          <a:lstStyle/>
          <a:p>
            <a:pPr algn="ctr">
              <a:lnSpc>
                <a:spcPts val="2600"/>
              </a:lnSpc>
            </a:pPr>
            <a:r>
              <a:rPr lang="en-US" b="1" dirty="0" smtClean="0">
                <a:latin typeface="Arial"/>
                <a:cs typeface="Arial"/>
              </a:rPr>
              <a:t>Date</a:t>
            </a:r>
          </a:p>
          <a:p>
            <a:pPr algn="ctr">
              <a:lnSpc>
                <a:spcPts val="2600"/>
              </a:lnSpc>
            </a:pPr>
            <a:r>
              <a:rPr lang="en-US" b="1" dirty="0" smtClean="0">
                <a:latin typeface="Arial"/>
                <a:cs typeface="Arial"/>
              </a:rPr>
              <a:t>Location</a:t>
            </a:r>
            <a:endParaRPr lang="en-US" b="1" dirty="0">
              <a:latin typeface="Arial"/>
              <a:cs typeface="Arial"/>
            </a:endParaRPr>
          </a:p>
        </p:txBody>
      </p:sp>
      <p:pic>
        <p:nvPicPr>
          <p:cNvPr id="10" name="Picture 9" descr="CHIAlogo_3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547" y="5342546"/>
            <a:ext cx="5139100" cy="999778"/>
          </a:xfrm>
          <a:prstGeom prst="rect">
            <a:avLst/>
          </a:prstGeom>
        </p:spPr>
      </p:pic>
    </p:spTree>
    <p:extLst>
      <p:ext uri="{BB962C8B-B14F-4D97-AF65-F5344CB8AC3E}">
        <p14:creationId xmlns:p14="http://schemas.microsoft.com/office/powerpoint/2010/main" val="157307667"/>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18373423"/>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645802400"/>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63009380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hyperlink" Target="mailto:CHIA-APCD@state.ma.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a:t>
            </a:fld>
            <a:endParaRPr lang="en-US" dirty="0"/>
          </a:p>
        </p:txBody>
      </p:sp>
      <p:sp>
        <p:nvSpPr>
          <p:cNvPr id="7" name="Text Placeholder 6"/>
          <p:cNvSpPr>
            <a:spLocks noGrp="1"/>
          </p:cNvSpPr>
          <p:nvPr>
            <p:ph type="body" sz="quarter" idx="11"/>
          </p:nvPr>
        </p:nvSpPr>
        <p:spPr/>
        <p:txBody>
          <a:bodyPr/>
          <a:lstStyle/>
          <a:p>
            <a:pPr>
              <a:buNone/>
            </a:pPr>
            <a:endParaRPr lang="en-US" dirty="0" smtClean="0">
              <a:solidFill>
                <a:schemeClr val="tx2">
                  <a:lumMod val="75000"/>
                </a:schemeClr>
              </a:solidFill>
            </a:endParaRPr>
          </a:p>
          <a:p>
            <a:pPr>
              <a:buNone/>
            </a:pPr>
            <a:endParaRPr lang="en-US" dirty="0" smtClean="0">
              <a:solidFill>
                <a:schemeClr val="tx2">
                  <a:lumMod val="75000"/>
                </a:schemeClr>
              </a:solidFill>
            </a:endParaRPr>
          </a:p>
          <a:p>
            <a:pPr algn="ctr">
              <a:buNone/>
            </a:pPr>
            <a:r>
              <a:rPr lang="en-US" dirty="0" smtClean="0">
                <a:solidFill>
                  <a:schemeClr val="tx2">
                    <a:lumMod val="75000"/>
                  </a:schemeClr>
                </a:solidFill>
              </a:rPr>
              <a:t>Massachusetts All-Payer Claims Database:</a:t>
            </a:r>
            <a:br>
              <a:rPr lang="en-US" dirty="0" smtClean="0">
                <a:solidFill>
                  <a:schemeClr val="tx2">
                    <a:lumMod val="75000"/>
                  </a:schemeClr>
                </a:solidFill>
              </a:rPr>
            </a:br>
            <a:r>
              <a:rPr lang="en-US" dirty="0" smtClean="0">
                <a:solidFill>
                  <a:schemeClr val="tx2">
                    <a:lumMod val="75000"/>
                  </a:schemeClr>
                </a:solidFill>
              </a:rPr>
              <a:t>Technical Assistance Group (TAG) </a:t>
            </a:r>
            <a:br>
              <a:rPr lang="en-US" dirty="0" smtClean="0">
                <a:solidFill>
                  <a:schemeClr val="tx2">
                    <a:lumMod val="75000"/>
                  </a:schemeClr>
                </a:solidFill>
              </a:rPr>
            </a:br>
            <a:r>
              <a:rPr lang="en-US" sz="2000" dirty="0" smtClean="0">
                <a:solidFill>
                  <a:schemeClr val="tx2">
                    <a:lumMod val="75000"/>
                  </a:schemeClr>
                </a:solidFill>
              </a:rPr>
              <a:t>April 9, 2013</a:t>
            </a:r>
            <a:endParaRPr lang="en-US" sz="2000" dirty="0"/>
          </a:p>
        </p:txBody>
      </p:sp>
    </p:spTree>
    <p:extLst>
      <p:ext uri="{BB962C8B-B14F-4D97-AF65-F5344CB8AC3E}">
        <p14:creationId xmlns:p14="http://schemas.microsoft.com/office/powerpoint/2010/main" val="266877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VARIANCE UPDATE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10</a:t>
            </a:fld>
            <a:endParaRPr lang="en-US" dirty="0"/>
          </a:p>
        </p:txBody>
      </p:sp>
      <p:sp>
        <p:nvSpPr>
          <p:cNvPr id="7" name="Text Placeholder 6"/>
          <p:cNvSpPr>
            <a:spLocks noGrp="1"/>
          </p:cNvSpPr>
          <p:nvPr>
            <p:ph type="body" sz="quarter" idx="11"/>
          </p:nvPr>
        </p:nvSpPr>
        <p:spPr/>
        <p:txBody>
          <a:bodyPr/>
          <a:lstStyle/>
          <a:p>
            <a:r>
              <a:rPr lang="en-US" dirty="0" smtClean="0"/>
              <a:t>VERSION 2.1 CERTIFIED</a:t>
            </a:r>
          </a:p>
          <a:p>
            <a:r>
              <a:rPr lang="en-US" dirty="0" smtClean="0"/>
              <a:t>VERSION 3.0 PENDING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RISK ADJUSTMENT </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11</a:t>
            </a:fld>
            <a:endParaRPr lang="en-US" dirty="0"/>
          </a:p>
        </p:txBody>
      </p:sp>
      <p:sp>
        <p:nvSpPr>
          <p:cNvPr id="7" name="Text Placeholder 6"/>
          <p:cNvSpPr>
            <a:spLocks noGrp="1"/>
          </p:cNvSpPr>
          <p:nvPr>
            <p:ph type="body" sz="quarter" idx="11"/>
          </p:nvPr>
        </p:nvSpPr>
        <p:spPr/>
        <p:txBody>
          <a:bodyPr/>
          <a:lstStyle/>
          <a:p>
            <a:endParaRPr lang="en-US" dirty="0" smtClean="0"/>
          </a:p>
          <a:p>
            <a:r>
              <a:rPr lang="en-US" dirty="0" smtClean="0"/>
              <a:t>RISK ASSESSMENT SIMULATION</a:t>
            </a:r>
          </a:p>
          <a:p>
            <a:pPr>
              <a:buNone/>
            </a:pPr>
            <a:endParaRPr lang="en-US" dirty="0" smtClean="0"/>
          </a:p>
          <a:p>
            <a:r>
              <a:rPr lang="en-US" dirty="0" smtClean="0"/>
              <a:t>ADMINISTRATIVE BULLETIN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FLAG INDICATOR FIELDS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12</a:t>
            </a:fld>
            <a:endParaRPr lang="en-US" dirty="0"/>
          </a:p>
        </p:txBody>
      </p:sp>
      <p:pic>
        <p:nvPicPr>
          <p:cNvPr id="6147" name="Picture 3"/>
          <p:cNvPicPr>
            <a:picLocks noChangeAspect="1" noChangeArrowheads="1"/>
          </p:cNvPicPr>
          <p:nvPr/>
        </p:nvPicPr>
        <p:blipFill>
          <a:blip r:embed="rId3"/>
          <a:srcRect/>
          <a:stretch>
            <a:fillRect/>
          </a:stretch>
        </p:blipFill>
        <p:spPr bwMode="auto">
          <a:xfrm>
            <a:off x="1042988" y="1669961"/>
            <a:ext cx="7056437" cy="2733675"/>
          </a:xfrm>
          <a:prstGeom prst="rect">
            <a:avLst/>
          </a:prstGeom>
          <a:noFill/>
          <a:ln w="9525">
            <a:noFill/>
            <a:miter lim="800000"/>
            <a:headEnd/>
            <a:tailEnd/>
          </a:ln>
        </p:spPr>
      </p:pic>
      <p:sp>
        <p:nvSpPr>
          <p:cNvPr id="10" name="TextBox 9"/>
          <p:cNvSpPr txBox="1"/>
          <p:nvPr/>
        </p:nvSpPr>
        <p:spPr>
          <a:xfrm>
            <a:off x="1042988" y="4803820"/>
            <a:ext cx="7056437" cy="1015663"/>
          </a:xfrm>
          <a:prstGeom prst="rect">
            <a:avLst/>
          </a:prstGeom>
          <a:noFill/>
        </p:spPr>
        <p:txBody>
          <a:bodyPr wrap="square" rtlCol="0">
            <a:spAutoFit/>
          </a:bodyPr>
          <a:lstStyle/>
          <a:p>
            <a:pPr>
              <a:buFont typeface="Arial" pitchFamily="34" charset="0"/>
              <a:buChar char="•"/>
            </a:pPr>
            <a:r>
              <a:rPr lang="en-US" sz="2000" b="1" dirty="0" smtClean="0"/>
              <a:t> Expect 100% compliance on Flag Indicator fields</a:t>
            </a:r>
          </a:p>
          <a:p>
            <a:pPr>
              <a:buFont typeface="Arial" pitchFamily="34" charset="0"/>
              <a:buChar char="•"/>
            </a:pPr>
            <a:r>
              <a:rPr lang="en-US" sz="2000" b="1" dirty="0" smtClean="0"/>
              <a:t> Expect high usage of Unknown/Other/Not Applicable will be explained in the Variance Rationale column</a:t>
            </a:r>
            <a:endParaRPr lang="en-US"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FLAG INDICATOR EXAMPLES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13</a:t>
            </a:fld>
            <a:endParaRPr lang="en-US" dirty="0"/>
          </a:p>
        </p:txBody>
      </p:sp>
      <p:pic>
        <p:nvPicPr>
          <p:cNvPr id="7172" name="Picture 4"/>
          <p:cNvPicPr>
            <a:picLocks noChangeAspect="1" noChangeArrowheads="1"/>
          </p:cNvPicPr>
          <p:nvPr/>
        </p:nvPicPr>
        <p:blipFill>
          <a:blip r:embed="rId3"/>
          <a:srcRect/>
          <a:stretch>
            <a:fillRect/>
          </a:stretch>
        </p:blipFill>
        <p:spPr bwMode="auto">
          <a:xfrm>
            <a:off x="95250" y="1481070"/>
            <a:ext cx="8951913" cy="455301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USAGE OF ‘OTHER’ </a:t>
            </a:r>
            <a:r>
              <a:rPr lang="en-US" sz="2000" dirty="0" smtClean="0"/>
              <a:t>ETC.</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14</a:t>
            </a:fld>
            <a:endParaRPr lang="en-US" dirty="0"/>
          </a:p>
        </p:txBody>
      </p:sp>
      <p:pic>
        <p:nvPicPr>
          <p:cNvPr id="8194" name="Picture 2"/>
          <p:cNvPicPr>
            <a:picLocks noChangeAspect="1" noChangeArrowheads="1"/>
          </p:cNvPicPr>
          <p:nvPr/>
        </p:nvPicPr>
        <p:blipFill>
          <a:blip r:embed="rId3"/>
          <a:srcRect/>
          <a:stretch>
            <a:fillRect/>
          </a:stretch>
        </p:blipFill>
        <p:spPr bwMode="auto">
          <a:xfrm>
            <a:off x="209550" y="1442433"/>
            <a:ext cx="8723313" cy="456784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WRAP-UP</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15</a:t>
            </a:fld>
            <a:endParaRPr lang="en-US" dirty="0"/>
          </a:p>
        </p:txBody>
      </p:sp>
      <p:sp>
        <p:nvSpPr>
          <p:cNvPr id="7" name="Text Placeholder 6"/>
          <p:cNvSpPr>
            <a:spLocks noGrp="1"/>
          </p:cNvSpPr>
          <p:nvPr>
            <p:ph type="body" sz="quarter" idx="11"/>
          </p:nvPr>
        </p:nvSpPr>
        <p:spPr/>
        <p:txBody>
          <a:bodyPr/>
          <a:lstStyle/>
          <a:p>
            <a:pPr algn="ctr">
              <a:buNone/>
            </a:pPr>
            <a:endParaRPr lang="en-US" dirty="0" smtClean="0"/>
          </a:p>
          <a:p>
            <a:pPr algn="ctr">
              <a:buNone/>
            </a:pPr>
            <a:endParaRPr lang="en-US" dirty="0" smtClean="0"/>
          </a:p>
          <a:p>
            <a:pPr algn="ctr">
              <a:buNone/>
            </a:pPr>
            <a:r>
              <a:rPr lang="en-US" sz="4000" dirty="0" smtClean="0"/>
              <a:t>QUESTIONS?</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00B9A36E-6A91-4E21-AF8F-37C620A5BC35}" type="slidenum">
              <a:rPr lang="en-US" smtClean="0"/>
              <a:pPr/>
              <a:t>16</a:t>
            </a:fld>
            <a:endParaRPr lang="en-US" dirty="0"/>
          </a:p>
        </p:txBody>
      </p:sp>
      <p:sp>
        <p:nvSpPr>
          <p:cNvPr id="9" name="Content Placeholder 2"/>
          <p:cNvSpPr txBox="1">
            <a:spLocks/>
          </p:cNvSpPr>
          <p:nvPr/>
        </p:nvSpPr>
        <p:spPr>
          <a:xfrm>
            <a:off x="457200" y="1600200"/>
            <a:ext cx="8229600" cy="4525963"/>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4400" b="0" i="0" u="none" strike="noStrike" kern="1200" cap="none" spc="0" normalizeH="0" baseline="0" noProof="0" dirty="0" smtClean="0">
              <a:ln>
                <a:noFill/>
              </a:ln>
              <a:solidFill>
                <a:schemeClr val="tx1"/>
              </a:solidFill>
              <a:effectLst/>
              <a:uLnTx/>
              <a:uFillTx/>
              <a:latin typeface="Arial"/>
              <a:ea typeface="ＭＳ Ｐゴシック" charset="0"/>
              <a:cs typeface="Arial"/>
            </a:endParaRPr>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Arial"/>
                <a:ea typeface="ＭＳ Ｐゴシック" charset="0"/>
                <a:cs typeface="Arial"/>
              </a:rPr>
              <a:t>APCD Version 3.0 Schedule </a:t>
            </a:r>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Arial"/>
                <a:ea typeface="ＭＳ Ｐゴシック" charset="0"/>
                <a:cs typeface="Arial"/>
              </a:rPr>
              <a:t>Production Due</a:t>
            </a:r>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Arial"/>
                <a:ea typeface="ＭＳ Ｐゴシック" charset="0"/>
                <a:cs typeface="Arial"/>
              </a:rPr>
              <a:t>August 2013</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Arial"/>
              <a:ea typeface="ＭＳ Ｐゴシック" charset="0"/>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QUESTIONS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17</a:t>
            </a:fld>
            <a:endParaRPr lang="en-US" dirty="0"/>
          </a:p>
        </p:txBody>
      </p:sp>
      <p:sp>
        <p:nvSpPr>
          <p:cNvPr id="7" name="Text Placeholder 6"/>
          <p:cNvSpPr>
            <a:spLocks noGrp="1"/>
          </p:cNvSpPr>
          <p:nvPr>
            <p:ph type="body" sz="quarter" idx="11"/>
          </p:nvPr>
        </p:nvSpPr>
        <p:spPr/>
        <p:txBody>
          <a:bodyPr/>
          <a:lstStyle/>
          <a:p>
            <a:pPr marL="457200" indent="-457200"/>
            <a:r>
              <a:rPr lang="en-US" dirty="0" smtClean="0"/>
              <a:t>Questions emailed to APCD Liaisons</a:t>
            </a:r>
          </a:p>
          <a:p>
            <a:pPr marL="457200" indent="-457200"/>
            <a:r>
              <a:rPr lang="en-US" dirty="0" smtClean="0"/>
              <a:t>Questions emailed to DHCFP </a:t>
            </a:r>
          </a:p>
          <a:p>
            <a:pPr marL="457200" indent="-457200">
              <a:buNone/>
            </a:pPr>
            <a:r>
              <a:rPr lang="en-US" dirty="0" smtClean="0"/>
              <a:t>	(</a:t>
            </a:r>
            <a:r>
              <a:rPr lang="en-US" u="sng" dirty="0" smtClean="0">
                <a:hlinkClick r:id="rId2"/>
              </a:rPr>
              <a:t>CHIA-APCD@state.ma.us</a:t>
            </a:r>
            <a:r>
              <a:rPr lang="en-US" dirty="0" smtClean="0"/>
              <a:t>).  </a:t>
            </a:r>
          </a:p>
          <a:p>
            <a:pPr marL="457200" indent="-457200"/>
            <a:r>
              <a:rPr lang="en-US" dirty="0" smtClean="0"/>
              <a:t>Questions on the Data Release and Application emailed to DHCFP (</a:t>
            </a:r>
            <a:r>
              <a:rPr lang="en-US" dirty="0" smtClean="0">
                <a:hlinkClick r:id="rId3"/>
              </a:rPr>
              <a:t>apcd.data@state.ma.us</a:t>
            </a:r>
            <a:r>
              <a:rPr lang="en-US"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TAG SCHEDULE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18</a:t>
            </a:fld>
            <a:endParaRPr lang="en-US" dirty="0"/>
          </a:p>
        </p:txBody>
      </p:sp>
      <p:sp>
        <p:nvSpPr>
          <p:cNvPr id="7" name="Text Placeholder 6"/>
          <p:cNvSpPr>
            <a:spLocks noGrp="1"/>
          </p:cNvSpPr>
          <p:nvPr>
            <p:ph type="body" sz="quarter" idx="11"/>
          </p:nvPr>
        </p:nvSpPr>
        <p:spPr/>
        <p:txBody>
          <a:bodyPr/>
          <a:lstStyle/>
          <a:p>
            <a:endParaRPr lang="en-US" sz="4000" dirty="0" smtClean="0"/>
          </a:p>
          <a:p>
            <a:r>
              <a:rPr lang="en-US" sz="4000" dirty="0" smtClean="0"/>
              <a:t>MAY 14, 2013 at 2:00PM</a:t>
            </a:r>
          </a:p>
          <a:p>
            <a:pPr>
              <a:buNone/>
            </a:pPr>
            <a:endParaRPr lang="en-US" sz="4000" dirty="0" smtClean="0"/>
          </a:p>
          <a:p>
            <a:r>
              <a:rPr lang="en-US" sz="4000" dirty="0" smtClean="0"/>
              <a:t>JUNE 11, 2013 at 10:00 </a:t>
            </a:r>
            <a:r>
              <a:rPr lang="en-US" sz="4000" smtClean="0"/>
              <a:t>AM</a:t>
            </a:r>
            <a:r>
              <a:rPr lang="en-US" smtClean="0"/>
              <a:t>   Please </a:t>
            </a:r>
            <a:r>
              <a:rPr lang="en-US" dirty="0" smtClean="0"/>
              <a:t>note time change</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AGENDA</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a:t>
            </a:fld>
            <a:endParaRPr lang="en-US" dirty="0"/>
          </a:p>
        </p:txBody>
      </p:sp>
      <p:sp>
        <p:nvSpPr>
          <p:cNvPr id="7" name="Text Placeholder 6"/>
          <p:cNvSpPr>
            <a:spLocks noGrp="1"/>
          </p:cNvSpPr>
          <p:nvPr>
            <p:ph type="body" sz="quarter" idx="11"/>
          </p:nvPr>
        </p:nvSpPr>
        <p:spPr/>
        <p:txBody>
          <a:bodyPr/>
          <a:lstStyle/>
          <a:p>
            <a:r>
              <a:rPr lang="en-US" dirty="0" smtClean="0"/>
              <a:t>Administrative Bulletin Published</a:t>
            </a:r>
          </a:p>
          <a:p>
            <a:r>
              <a:rPr lang="en-US" dirty="0" smtClean="0"/>
              <a:t>Variance Update</a:t>
            </a:r>
          </a:p>
          <a:p>
            <a:r>
              <a:rPr lang="en-US" dirty="0" smtClean="0"/>
              <a:t>MA Health Connector Risk Assessment Update</a:t>
            </a:r>
          </a:p>
          <a:p>
            <a:r>
              <a:rPr lang="en-US" dirty="0" smtClean="0"/>
              <a:t>Flag Indicator Fields</a:t>
            </a:r>
          </a:p>
          <a:p>
            <a:r>
              <a:rPr lang="en-US" dirty="0" smtClean="0"/>
              <a:t> Usage of ‘Other’ in non-Flag Fields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ADMINISTRATIVE BULLETIN</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3</a:t>
            </a:fld>
            <a:endParaRPr lang="en-US" dirty="0"/>
          </a:p>
        </p:txBody>
      </p:sp>
      <p:sp>
        <p:nvSpPr>
          <p:cNvPr id="7" name="Text Placeholder 6"/>
          <p:cNvSpPr>
            <a:spLocks noGrp="1"/>
          </p:cNvSpPr>
          <p:nvPr>
            <p:ph type="body" sz="quarter" idx="11"/>
          </p:nvPr>
        </p:nvSpPr>
        <p:spPr/>
        <p:txBody>
          <a:bodyPr/>
          <a:lstStyle/>
          <a:p>
            <a:endParaRPr lang="en-US" sz="2800" dirty="0" smtClean="0"/>
          </a:p>
          <a:p>
            <a:r>
              <a:rPr lang="en-US" sz="2800" dirty="0" smtClean="0"/>
              <a:t>TOTAL MEDICAL EXPENSES (TME) UPDATES</a:t>
            </a:r>
          </a:p>
          <a:p>
            <a:pPr>
              <a:buNone/>
            </a:pPr>
            <a:endParaRPr lang="en-US" sz="2800" dirty="0" smtClean="0"/>
          </a:p>
          <a:p>
            <a:r>
              <a:rPr lang="en-US" sz="2800" dirty="0" smtClean="0"/>
              <a:t>HEALTH CONNECTOR RISK ADJUSTMENT PROGRAM UPDATES</a:t>
            </a:r>
          </a:p>
          <a:p>
            <a:pPr>
              <a:buNone/>
            </a:pPr>
            <a:endParaRPr lang="en-US" sz="2800" dirty="0" smtClean="0"/>
          </a:p>
          <a:p>
            <a:r>
              <a:rPr lang="en-US" sz="2800" dirty="0" smtClean="0"/>
              <a:t>ICD-10 UPDATES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BULLETIN: PV UPDATES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4</a:t>
            </a:fld>
            <a:endParaRPr lang="en-US" dirty="0"/>
          </a:p>
        </p:txBody>
      </p:sp>
      <p:pic>
        <p:nvPicPr>
          <p:cNvPr id="1026" name="Picture 2"/>
          <p:cNvPicPr>
            <a:picLocks noChangeAspect="1" noChangeArrowheads="1"/>
          </p:cNvPicPr>
          <p:nvPr/>
        </p:nvPicPr>
        <p:blipFill>
          <a:blip r:embed="rId3"/>
          <a:srcRect/>
          <a:stretch>
            <a:fillRect/>
          </a:stretch>
        </p:blipFill>
        <p:spPr bwMode="auto">
          <a:xfrm>
            <a:off x="746973" y="1626455"/>
            <a:ext cx="7147775" cy="43235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BULLETIN: ME UPDATES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5</a:t>
            </a:fld>
            <a:endParaRPr lang="en-US" dirty="0"/>
          </a:p>
        </p:txBody>
      </p:sp>
      <p:pic>
        <p:nvPicPr>
          <p:cNvPr id="3074" name="Picture 2"/>
          <p:cNvPicPr>
            <a:picLocks noChangeAspect="1" noChangeArrowheads="1"/>
          </p:cNvPicPr>
          <p:nvPr/>
        </p:nvPicPr>
        <p:blipFill>
          <a:blip r:embed="rId3"/>
          <a:srcRect/>
          <a:stretch>
            <a:fillRect/>
          </a:stretch>
        </p:blipFill>
        <p:spPr bwMode="auto">
          <a:xfrm>
            <a:off x="1000125" y="1635617"/>
            <a:ext cx="7142163" cy="437942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BULLETIN: ME UPDATES </a:t>
            </a:r>
            <a:r>
              <a:rPr lang="en-US" sz="2000" dirty="0" smtClean="0"/>
              <a:t>cont’d</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6</a:t>
            </a:fld>
            <a:endParaRPr lang="en-US" dirty="0"/>
          </a:p>
        </p:txBody>
      </p:sp>
      <p:pic>
        <p:nvPicPr>
          <p:cNvPr id="4098" name="Picture 2"/>
          <p:cNvPicPr>
            <a:picLocks noChangeAspect="1" noChangeArrowheads="1"/>
          </p:cNvPicPr>
          <p:nvPr/>
        </p:nvPicPr>
        <p:blipFill>
          <a:blip r:embed="rId3"/>
          <a:srcRect/>
          <a:stretch>
            <a:fillRect/>
          </a:stretch>
        </p:blipFill>
        <p:spPr bwMode="auto">
          <a:xfrm>
            <a:off x="800100" y="1519706"/>
            <a:ext cx="7542213" cy="466678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BULLETIN: RISK ADJUSTMENT</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7</a:t>
            </a:fld>
            <a:endParaRPr lang="en-US" dirty="0"/>
          </a:p>
        </p:txBody>
      </p:sp>
      <p:pic>
        <p:nvPicPr>
          <p:cNvPr id="1026" name="Picture 2"/>
          <p:cNvPicPr>
            <a:picLocks noChangeAspect="1" noChangeArrowheads="1"/>
          </p:cNvPicPr>
          <p:nvPr/>
        </p:nvPicPr>
        <p:blipFill>
          <a:blip r:embed="rId3"/>
          <a:srcRect/>
          <a:stretch>
            <a:fillRect/>
          </a:stretch>
        </p:blipFill>
        <p:spPr bwMode="auto">
          <a:xfrm>
            <a:off x="1214438" y="2244437"/>
            <a:ext cx="6713537" cy="2438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BULLETIN UPDATE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8</a:t>
            </a:fld>
            <a:endParaRPr lang="en-US" dirty="0"/>
          </a:p>
        </p:txBody>
      </p:sp>
      <p:sp>
        <p:nvSpPr>
          <p:cNvPr id="7" name="Text Placeholder 6"/>
          <p:cNvSpPr>
            <a:spLocks noGrp="1"/>
          </p:cNvSpPr>
          <p:nvPr>
            <p:ph type="body" sz="quarter" idx="11"/>
          </p:nvPr>
        </p:nvSpPr>
        <p:spPr/>
        <p:txBody>
          <a:bodyPr/>
          <a:lstStyle/>
          <a:p>
            <a:pPr>
              <a:buNone/>
            </a:pPr>
            <a:r>
              <a:rPr lang="en-US" dirty="0" smtClean="0"/>
              <a:t>The Center is reinstating the requirement that payers submitting claims and encounter data on behalf of an employer group submit claims and encounter data for employees who reside outside of Massachusetts.</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BULLETIN UPDATE: ICD-10</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9</a:t>
            </a:fld>
            <a:endParaRPr lang="en-US" dirty="0"/>
          </a:p>
        </p:txBody>
      </p:sp>
      <p:pic>
        <p:nvPicPr>
          <p:cNvPr id="5123" name="Picture 3"/>
          <p:cNvPicPr>
            <a:picLocks noChangeAspect="1" noChangeArrowheads="1"/>
          </p:cNvPicPr>
          <p:nvPr/>
        </p:nvPicPr>
        <p:blipFill>
          <a:blip r:embed="rId3"/>
          <a:srcRect/>
          <a:stretch>
            <a:fillRect/>
          </a:stretch>
        </p:blipFill>
        <p:spPr bwMode="auto">
          <a:xfrm>
            <a:off x="1313645" y="2537137"/>
            <a:ext cx="6426558" cy="163561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HIAtemplate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Atemplate_Text Slide O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Atemplate_Slides w/ Obje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IAtemplate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CHIAtemplate_2013</Template>
  <TotalTime>283</TotalTime>
  <Words>226</Words>
  <Application>Microsoft Office PowerPoint</Application>
  <PresentationFormat>On-screen Show (4:3)</PresentationFormat>
  <Paragraphs>87</Paragraphs>
  <Slides>18</Slides>
  <Notes>15</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CHIAtemplate_2013</vt:lpstr>
      <vt:lpstr>CHIAtemplate_Text Slide Options</vt:lpstr>
      <vt:lpstr>CHIAtemplate_Slides w/ Objects</vt:lpstr>
      <vt:lpstr>CHIAtemplate_Blank Slide</vt:lpstr>
      <vt:lpstr>PowerPoint Presentation</vt:lpstr>
      <vt:lpstr>AGENDA</vt:lpstr>
      <vt:lpstr>ADMINISTRATIVE BULLETIN</vt:lpstr>
      <vt:lpstr>BULLETIN: PV UPDATES</vt:lpstr>
      <vt:lpstr>BULLETIN: ME UPDATES</vt:lpstr>
      <vt:lpstr>BULLETIN: ME UPDATES cont’d</vt:lpstr>
      <vt:lpstr>BULLETIN: RISK ADJUSTMENT</vt:lpstr>
      <vt:lpstr>BULLETIN UPDATE</vt:lpstr>
      <vt:lpstr>BULLETIN UPDATE: ICD-10</vt:lpstr>
      <vt:lpstr>VARIANCE UPDATE</vt:lpstr>
      <vt:lpstr>RISK ADJUSTMENT </vt:lpstr>
      <vt:lpstr>FLAG INDICATOR FIELDS</vt:lpstr>
      <vt:lpstr>FLAG INDICATOR EXAMPLES</vt:lpstr>
      <vt:lpstr>USAGE OF ‘OTHER’ ETC.</vt:lpstr>
      <vt:lpstr>WRAP-UP</vt:lpstr>
      <vt:lpstr>PowerPoint Presentation</vt:lpstr>
      <vt:lpstr>QUESTIONS</vt:lpstr>
      <vt:lpstr>TAG SCHEDULE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Center for Health Information and Analysis | Commonwealth of Massachusetts</dc:creator>
  <cp:lastModifiedBy>Andrew Jackmauh</cp:lastModifiedBy>
  <cp:revision>51</cp:revision>
  <dcterms:created xsi:type="dcterms:W3CDTF">2013-04-09T02:23:53Z</dcterms:created>
  <dcterms:modified xsi:type="dcterms:W3CDTF">2013-04-09T19:11:33Z</dcterms:modified>
</cp:coreProperties>
</file>